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0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2" autoAdjust="0"/>
    <p:restoredTop sz="94660"/>
  </p:normalViewPr>
  <p:slideViewPr>
    <p:cSldViewPr>
      <p:cViewPr varScale="1">
        <p:scale>
          <a:sx n="69" d="100"/>
          <a:sy n="69" d="100"/>
        </p:scale>
        <p:origin x="-16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F6B81-189D-4DC7-BAA3-216168AB90A3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0AC05-EFC1-4813-86F3-9223E4D5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AC05-EFC1-4813-86F3-9223E4D579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0AC05-EFC1-4813-86F3-9223E4D5795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4B05-D09D-4C98-9E7C-7632EBAB429A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CF9A-15FA-43A6-BA70-A5F33272F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Molecular Medicine and Gene Therapy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47922" cy="598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Basic Methods of Gene delivery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13" y="1614488"/>
            <a:ext cx="55911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80720" y="6477000"/>
            <a:ext cx="548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 introduction to molecular medicine and gene therapy, copyright 2001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62103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Basic Methods of Gene delivery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0720" y="6488668"/>
            <a:ext cx="548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 introduction to molecular medicine and gene therapy, copyright 2001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25302" y="1273688"/>
            <a:ext cx="603929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3600" y="2209800"/>
            <a:ext cx="283889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5400" y="3733800"/>
            <a:ext cx="7467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" y="4038600"/>
            <a:ext cx="22098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6400" y="2819400"/>
            <a:ext cx="3276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3124200"/>
            <a:ext cx="3048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0720" y="6488668"/>
            <a:ext cx="548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 introduction to molecular medicine and gene therapy, copyright 2001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</a:t>
            </a:r>
            <a:br>
              <a:rPr lang="en-US" dirty="0" smtClean="0"/>
            </a:br>
            <a:r>
              <a:rPr lang="en-US" sz="2200" dirty="0" smtClean="0"/>
              <a:t>(Factors involved in the change in perception as cancer is genetic disorder)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030"/>
          <a:stretch>
            <a:fillRect/>
          </a:stretch>
        </p:blipFill>
        <p:spPr bwMode="auto">
          <a:xfrm>
            <a:off x="1" y="22860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Cancer is a genetic disease</a:t>
            </a:r>
          </a:p>
          <a:p>
            <a:endParaRPr lang="en-US" dirty="0" smtClean="0"/>
          </a:p>
          <a:p>
            <a:r>
              <a:rPr lang="en-US" dirty="0" smtClean="0"/>
              <a:t>The generation of </a:t>
            </a:r>
            <a:r>
              <a:rPr lang="en-US" dirty="0" err="1" smtClean="0"/>
              <a:t>neoplasia</a:t>
            </a:r>
            <a:r>
              <a:rPr lang="en-US" dirty="0" smtClean="0"/>
              <a:t>, abnormal proliferation, is a multistage process</a:t>
            </a:r>
          </a:p>
          <a:p>
            <a:endParaRPr lang="en-US" dirty="0" smtClean="0"/>
          </a:p>
          <a:p>
            <a:r>
              <a:rPr lang="en-US" dirty="0" smtClean="0"/>
              <a:t>Genes involved </a:t>
            </a:r>
          </a:p>
          <a:p>
            <a:pPr lvl="1">
              <a:lnSpc>
                <a:spcPct val="170000"/>
              </a:lnSpc>
            </a:pPr>
            <a:r>
              <a:rPr lang="en-US" dirty="0" err="1" smtClean="0"/>
              <a:t>Oncogenes</a:t>
            </a:r>
            <a:endParaRPr lang="en-US" dirty="0" smtClean="0"/>
          </a:p>
          <a:p>
            <a:pPr lvl="1">
              <a:lnSpc>
                <a:spcPct val="170000"/>
              </a:lnSpc>
            </a:pPr>
            <a:r>
              <a:rPr lang="en-US" dirty="0" smtClean="0"/>
              <a:t>Tumor </a:t>
            </a:r>
            <a:r>
              <a:rPr lang="en-US" dirty="0" err="1" smtClean="0"/>
              <a:t>supprssor</a:t>
            </a:r>
            <a:r>
              <a:rPr lang="en-US" dirty="0" smtClean="0"/>
              <a:t> genes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DNA repair genes</a:t>
            </a:r>
          </a:p>
          <a:p>
            <a:pPr lvl="1"/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Proposed indirect Therapies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Gene transfer of cytokines or other immune mediators to augment host immune response 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The genetic modification of </a:t>
            </a:r>
            <a:r>
              <a:rPr lang="en-US" dirty="0" err="1" smtClean="0"/>
              <a:t>neoplastic</a:t>
            </a:r>
            <a:r>
              <a:rPr lang="en-US" dirty="0" smtClean="0"/>
              <a:t> cells to promote </a:t>
            </a:r>
            <a:r>
              <a:rPr lang="en-US" dirty="0" err="1" smtClean="0"/>
              <a:t>immunogenecity</a:t>
            </a:r>
            <a:endParaRPr lang="en-US" dirty="0" smtClean="0"/>
          </a:p>
          <a:p>
            <a:pPr lvl="1">
              <a:lnSpc>
                <a:spcPct val="170000"/>
              </a:lnSpc>
            </a:pPr>
            <a:r>
              <a:rPr lang="en-US" dirty="0" smtClean="0"/>
              <a:t>The treatment of localized cancers with genes </a:t>
            </a:r>
            <a:r>
              <a:rPr lang="en-US" dirty="0" err="1" smtClean="0"/>
              <a:t>encloding</a:t>
            </a:r>
            <a:r>
              <a:rPr lang="en-US" dirty="0" smtClean="0"/>
              <a:t> viral or bacterial enzymes that convert </a:t>
            </a:r>
            <a:r>
              <a:rPr lang="en-US" dirty="0" err="1" smtClean="0"/>
              <a:t>prodrug</a:t>
            </a:r>
            <a:r>
              <a:rPr lang="en-US" dirty="0" smtClean="0"/>
              <a:t> into toxic </a:t>
            </a:r>
            <a:r>
              <a:rPr lang="en-US" dirty="0" err="1" smtClean="0"/>
              <a:t>metabolits</a:t>
            </a:r>
            <a:r>
              <a:rPr lang="en-US" dirty="0" smtClean="0"/>
              <a:t> 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Transfer of gene that provide enhanced resistance to conventional chemotherapy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09800" cy="3306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229" t="1684" r="24442"/>
          <a:stretch>
            <a:fillRect/>
          </a:stretch>
        </p:blipFill>
        <p:spPr bwMode="auto">
          <a:xfrm>
            <a:off x="2743200" y="0"/>
            <a:ext cx="5791200" cy="676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0720" y="6488668"/>
            <a:ext cx="548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 introduction to molecular medicine and gene therapy, copyright 2001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5747" y="283910"/>
            <a:ext cx="2985053" cy="584225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Monogenetic Disorders</a:t>
            </a:r>
          </a:p>
          <a:p>
            <a:pPr lvl="1"/>
            <a:r>
              <a:rPr lang="en-US" dirty="0" smtClean="0"/>
              <a:t>Single gene pathway</a:t>
            </a:r>
          </a:p>
          <a:p>
            <a:pPr lvl="1"/>
            <a:r>
              <a:rPr lang="en-US" dirty="0" smtClean="0"/>
              <a:t>Multi gene pathway: But one gene only mutated</a:t>
            </a:r>
          </a:p>
          <a:p>
            <a:r>
              <a:rPr lang="en-US" dirty="0" err="1" smtClean="0"/>
              <a:t>Multifactorial</a:t>
            </a:r>
            <a:r>
              <a:rPr lang="en-US" dirty="0" smtClean="0"/>
              <a:t> Disorder or polygenic disorder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Therapy and pattern of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“ Fully achieving this goal requires </a:t>
            </a:r>
            <a:r>
              <a:rPr lang="en-US" dirty="0" err="1" smtClean="0"/>
              <a:t>requires</a:t>
            </a:r>
            <a:r>
              <a:rPr lang="en-US" dirty="0" smtClean="0"/>
              <a:t> insight not only into the ways gene interact with each other, but also the way genes interact with the environment. “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38575"/>
            <a:ext cx="37623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0720" y="6488668"/>
            <a:ext cx="548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 introduction to molecular medicine and gene therapy, copyright 2001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Hypercholesterolaemia</a:t>
            </a:r>
            <a:r>
              <a:rPr lang="en-US" sz="2800" b="1" dirty="0" smtClean="0"/>
              <a:t> and its Potential Role in the Presentation and Exacerbation of Hypertension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Hypertension: a major cardiovascular risk factor and its unclear reason of pathogenesis.</a:t>
            </a:r>
          </a:p>
          <a:p>
            <a:endParaRPr lang="en-US" sz="2400" dirty="0" smtClean="0"/>
          </a:p>
          <a:p>
            <a:r>
              <a:rPr lang="en-US" sz="2400" dirty="0"/>
              <a:t>H</a:t>
            </a:r>
            <a:r>
              <a:rPr lang="en-US" sz="2400" dirty="0" smtClean="0"/>
              <a:t>ypertension and </a:t>
            </a:r>
            <a:r>
              <a:rPr lang="en-US" sz="2400" dirty="0" err="1" smtClean="0"/>
              <a:t>dyslipidaemia</a:t>
            </a:r>
            <a:r>
              <a:rPr lang="en-US" sz="2400" dirty="0" smtClean="0"/>
              <a:t>: independent but synergistic cardiovascular risk factors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Hypercholesterolaemia</a:t>
            </a:r>
            <a:r>
              <a:rPr lang="en-US" sz="2400" dirty="0" smtClean="0"/>
              <a:t>:  promotes impairment in several mechanisms,</a:t>
            </a:r>
          </a:p>
          <a:p>
            <a:pPr lvl="1"/>
            <a:r>
              <a:rPr lang="en-US" sz="2000" dirty="0" smtClean="0"/>
              <a:t> Implicated in blood pressure control such as nitric oxide bioavailability,</a:t>
            </a:r>
          </a:p>
          <a:p>
            <a:pPr lvl="1"/>
            <a:r>
              <a:rPr lang="en-US" sz="2000" dirty="0" err="1" smtClean="0"/>
              <a:t>Renin-angiotensin</a:t>
            </a:r>
            <a:r>
              <a:rPr lang="en-US" sz="2000" dirty="0" smtClean="0"/>
              <a:t> activity, </a:t>
            </a:r>
          </a:p>
          <a:p>
            <a:pPr lvl="1"/>
            <a:r>
              <a:rPr lang="en-US" sz="2000" dirty="0" smtClean="0"/>
              <a:t>The sympathetic nervous system, </a:t>
            </a:r>
          </a:p>
          <a:p>
            <a:pPr lvl="1"/>
            <a:r>
              <a:rPr lang="en-US" sz="2000" dirty="0" smtClean="0"/>
              <a:t>Sodium and fluid homeostasis and, </a:t>
            </a:r>
          </a:p>
          <a:p>
            <a:pPr lvl="1"/>
            <a:r>
              <a:rPr lang="en-US" sz="2000" dirty="0" smtClean="0"/>
              <a:t>Ion transport/signal transduction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3365"/>
            <a:ext cx="9144000" cy="569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-76200"/>
            <a:ext cx="6543843" cy="1152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Hypercholesterolaemia</a:t>
            </a:r>
            <a:r>
              <a:rPr lang="en-US" sz="2800" dirty="0" smtClean="0"/>
              <a:t> and Blood pressure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(Full article: http://www.medscape.com/viewarticle/490536)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749040" cy="47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609600"/>
            <a:ext cx="610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Cholesterol synthesis and inhibition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905000"/>
            <a:ext cx="4343400" cy="1524000"/>
            <a:chOff x="0" y="1905000"/>
            <a:chExt cx="4343400" cy="1524000"/>
          </a:xfrm>
        </p:grpSpPr>
        <p:sp>
          <p:nvSpPr>
            <p:cNvPr id="9" name="Line Callout 1 (Border and Accent Bar) 8"/>
            <p:cNvSpPr/>
            <p:nvPr/>
          </p:nvSpPr>
          <p:spPr>
            <a:xfrm>
              <a:off x="3048000" y="1905000"/>
              <a:ext cx="1295400" cy="457200"/>
            </a:xfrm>
            <a:prstGeom prst="accentBorderCallout1">
              <a:avLst>
                <a:gd name="adj1" fmla="val 49053"/>
                <a:gd name="adj2" fmla="val -8333"/>
                <a:gd name="adj3" fmla="val 146843"/>
                <a:gd name="adj4" fmla="val -1494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HMG-</a:t>
              </a:r>
              <a:r>
                <a:rPr lang="en-US" dirty="0" err="1" smtClean="0"/>
                <a:t>CoA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667000"/>
              <a:ext cx="236220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ysClr val="windowText" lastClr="000000"/>
                  </a:solidFill>
                </a:rPr>
                <a:t>Lovastatin</a:t>
              </a:r>
              <a:endParaRPr lang="en-US" dirty="0" smtClean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sz="1050" dirty="0" smtClean="0">
                  <a:solidFill>
                    <a:sysClr val="windowText" lastClr="000000"/>
                  </a:solidFill>
                </a:rPr>
                <a:t>http://reference.findtarget.com/search/Lovastatin/</a:t>
              </a:r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Hypercholesterolemia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906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Caused from a defect in the gene for low density lipoprotein (LDL) receptors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LDL is a protein-lipid complex.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1"/>
            <a:ext cx="82296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Familial hypercholesterolemia (FH)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algn="just">
              <a:buNone/>
            </a:pPr>
            <a:r>
              <a:rPr lang="en-US" dirty="0" smtClean="0"/>
              <a:t>There are several classes of mutants in FH. The classes of mutations </a:t>
            </a:r>
          </a:p>
          <a:p>
            <a:pPr marL="514350" indent="-514350" algn="just">
              <a:buNone/>
            </a:pPr>
            <a:r>
              <a:rPr lang="en-US" dirty="0"/>
              <a:t>a</a:t>
            </a:r>
            <a:r>
              <a:rPr lang="en-US" dirty="0" smtClean="0"/>
              <a:t>re correlated with the region of the gene mutated. The receptor </a:t>
            </a:r>
          </a:p>
          <a:p>
            <a:pPr marL="514350" indent="-514350" algn="just">
              <a:buNone/>
            </a:pPr>
            <a:r>
              <a:rPr lang="en-US" dirty="0" smtClean="0"/>
              <a:t>protein has five domains, four of which correspond to the 4 classes of </a:t>
            </a:r>
          </a:p>
          <a:p>
            <a:pPr marL="514350" indent="-514350" algn="just">
              <a:buNone/>
            </a:pPr>
            <a:r>
              <a:rPr lang="en-US" dirty="0" smtClean="0"/>
              <a:t>mutants that have been found. </a:t>
            </a:r>
            <a:r>
              <a:rPr lang="en-US" i="1" dirty="0" err="1" smtClean="0"/>
              <a:t>Alu</a:t>
            </a:r>
            <a:r>
              <a:rPr lang="en-US" dirty="0" smtClean="0"/>
              <a:t> repeats found in several </a:t>
            </a:r>
            <a:r>
              <a:rPr lang="en-US" dirty="0" err="1" smtClean="0"/>
              <a:t>introns</a:t>
            </a:r>
            <a:r>
              <a:rPr lang="en-US" dirty="0" smtClean="0"/>
              <a:t> as </a:t>
            </a:r>
          </a:p>
          <a:p>
            <a:pPr marL="514350" indent="-514350" algn="just">
              <a:buNone/>
            </a:pPr>
            <a:r>
              <a:rPr lang="en-US" dirty="0" smtClean="0"/>
              <a:t>well as an </a:t>
            </a:r>
            <a:r>
              <a:rPr lang="en-US" i="1" dirty="0" err="1" smtClean="0"/>
              <a:t>Alu</a:t>
            </a:r>
            <a:r>
              <a:rPr lang="en-US" dirty="0" smtClean="0"/>
              <a:t>-like sequence in </a:t>
            </a:r>
            <a:r>
              <a:rPr lang="en-US" dirty="0" err="1" smtClean="0"/>
              <a:t>exon</a:t>
            </a:r>
            <a:r>
              <a:rPr lang="en-US" dirty="0" smtClean="0"/>
              <a:t> 13 are the cause of deletions.</a:t>
            </a:r>
          </a:p>
          <a:p>
            <a:pPr marL="514350" indent="-514350" algn="just">
              <a:buNone/>
            </a:pPr>
            <a:endParaRPr lang="en-US" dirty="0"/>
          </a:p>
          <a:p>
            <a:pPr marL="514350" indent="-514350" algn="just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1- Class 1 mutations are those that result in the deficiency of the receptor due to lack of transcription or translation. </a:t>
            </a:r>
          </a:p>
          <a:p>
            <a:pPr marL="514350" indent="-514350">
              <a:buNone/>
            </a:pPr>
            <a:r>
              <a:rPr lang="en-US" dirty="0" smtClean="0"/>
              <a:t>2- Class 2 mutations result in the improper folding of the protein with the consequent trapping of the receptor in the endoplasmic reticulum (ER). </a:t>
            </a:r>
          </a:p>
          <a:p>
            <a:pPr marL="514350" indent="-514350">
              <a:buNone/>
            </a:pPr>
            <a:r>
              <a:rPr lang="en-US" dirty="0" smtClean="0"/>
              <a:t>3- Class 3 mutations result in improper binding of LDL to the LDL receptor protein. </a:t>
            </a:r>
          </a:p>
          <a:p>
            <a:pPr marL="514350" indent="-514350">
              <a:buNone/>
            </a:pPr>
            <a:r>
              <a:rPr lang="en-US" dirty="0" smtClean="0"/>
              <a:t>4- Class 4 mutations result in internalization defects due to improper clustering of the receptors in the coated pits.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001191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481</Words>
  <Application>Microsoft Office PowerPoint</Application>
  <PresentationFormat>On-screen Show (4:3)</PresentationFormat>
  <Paragraphs>64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Molecular Medicine and Gene Therapy </vt:lpstr>
      <vt:lpstr>Slide 2</vt:lpstr>
      <vt:lpstr>Gene Therapy and pattern of expression</vt:lpstr>
      <vt:lpstr>Hypercholesterolaemia and its Potential Role in the Presentation and Exacerbation of Hypertension</vt:lpstr>
      <vt:lpstr>Slide 5</vt:lpstr>
      <vt:lpstr>Slide 6</vt:lpstr>
      <vt:lpstr>Hypercholesterolemia</vt:lpstr>
      <vt:lpstr>Familial hypercholesterolemia (FH)</vt:lpstr>
      <vt:lpstr>Slide 9</vt:lpstr>
      <vt:lpstr>Slide 10</vt:lpstr>
      <vt:lpstr>Basic Methods of Gene delivery </vt:lpstr>
      <vt:lpstr>Basic Methods of Gene delivery </vt:lpstr>
      <vt:lpstr>Slide 13</vt:lpstr>
      <vt:lpstr>Cancer (Factors involved in the change in perception as cancer is genetic disorder)</vt:lpstr>
      <vt:lpstr>Cancer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Medicine and Gene Therapy</dc:title>
  <dc:creator>Gaurav</dc:creator>
  <cp:lastModifiedBy>Gaurav</cp:lastModifiedBy>
  <cp:revision>26</cp:revision>
  <dcterms:created xsi:type="dcterms:W3CDTF">2011-01-08T04:11:42Z</dcterms:created>
  <dcterms:modified xsi:type="dcterms:W3CDTF">2011-01-10T04:38:37Z</dcterms:modified>
</cp:coreProperties>
</file>